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9.xml" ContentType="application/vnd.openxmlformats-officedocument.presentationml.notesSlide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ELIZABETH MILLS" initials="" lastIdx="4" clrIdx="0"/>
  <p:cmAuthor id="1" name="Sydney Feldman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0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2-16T21:55:55.363" idx="1">
    <p:pos x="704" y="2281"/>
    <p:text>Liz added information. even if we want to keep ALL brain signal, we want to get rid of electronics noise (60Hz), and other body electrical activity that comes from a heartbeat and muscle action potentials (jaw, eye movements, etc)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2-16T21:44:54.108" idx="2">
    <p:pos x="6000" y="0"/>
    <p:text>same idea: I don't think we need to present this image. I'm going to move it to the additional/back-up slides at the end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16T22:00:39.123" idx="1">
    <p:pos x="6000" y="0"/>
    <p:text>I was doing to talk about it as part of the conclusions</p:text>
  </p:cm>
  <p:cm authorId="0" dt="2021-02-16T22:12:41.485" idx="3">
    <p:pos x="6000" y="0"/>
    <p:text>Do you want Liz to present this? let me know thanks! -- or do we need this? should talk about IC's first.</p:text>
  </p:cm>
  <p:cm authorId="0" dt="2021-02-16T22:12:41.485" idx="4">
    <p:pos x="6000" y="0"/>
    <p:text>great! ok feel free to move it -- i just moved it out of the introduction</p:text>
  </p:cm>
</p:cmLst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bd8e498e5d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bd8e498e5d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Liz slide?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b23a984b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bb23a984b3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be1e3d172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be1e3d172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be1e3d172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be1e3d172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e1e3d172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e1e3d172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e1e3d1726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be1e3d1726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be1e3d1726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be1e3d1726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b23a984b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bb23a984b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d3ef60a8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bd3ef60a8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bd3ef60a89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bd3ef60a89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bd8e498e5d_4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bd8e498e5d_4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bd229dcf5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bd229dcf5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bd3ef60a89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bd3ef60a89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bd229dcf5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bd229dcf5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bd229dd540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bd229dd540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bb23a984b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bb23a984b3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bb23a984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bb23a984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due to overfitting when “too much” data is present -- does not generalize well from training to testing sets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ICs separate into signal/noise/unrelated signal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Shows that single channel EEG data can be used for consistent high accuracy classification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bb23a984b3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bb23a984b3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bd8e498e5d_4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bd8e498e5d_4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bb23a984b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bb23a984b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bb23a984b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bb23a984b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bd8e498e5d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bd8e498e5d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bd8e498e5d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bd8e498e5d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d8e498e5d_4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d8e498e5d_4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d8e498e5d_4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bd8e498e5d_4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e1e3d1726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e1e3d1726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b23a984b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b23a984b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Liz slide?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d8e498e5d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d8e498e5d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Liz slide?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comments" Target="../comments/comment1.xml"/><Relationship Id="rId4" Type="http://schemas.openxmlformats.org/officeDocument/2006/relationships/image" Target="../media/image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Relationship Id="rId4" Type="http://schemas.openxmlformats.org/officeDocument/2006/relationships/comments" Target="../comments/commen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Relationship Id="rId4" Type="http://schemas.openxmlformats.org/officeDocument/2006/relationships/comments" Target="../comments/commen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Single-trial classification of EEG in a visual object task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ICA and machine learning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34672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Liz Mills, Justin Faber, Steven Emmel, Sydney Feldman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Feb 16, 2021</a:t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316950" y="4544000"/>
            <a:ext cx="552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Stewart, Nuthmann, Sanguinetti, </a:t>
            </a:r>
            <a:r>
              <a:rPr lang="en" i="1"/>
              <a:t>J Neuro Meth</a:t>
            </a:r>
            <a:r>
              <a:rPr lang="en"/>
              <a:t>, </a:t>
            </a:r>
            <a:r>
              <a:rPr lang="en" b="1"/>
              <a:t>228</a:t>
            </a:r>
            <a:r>
              <a:rPr lang="en"/>
              <a:t> (2014) 1-14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855816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0616" y="968325"/>
            <a:ext cx="5830984" cy="337554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/>
          <p:nvPr/>
        </p:nvSpPr>
        <p:spPr>
          <a:xfrm>
            <a:off x="243975" y="3571300"/>
            <a:ext cx="2683500" cy="15078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75" y="760575"/>
            <a:ext cx="6357325" cy="3814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4"/>
          <p:cNvSpPr txBox="1"/>
          <p:nvPr/>
        </p:nvSpPr>
        <p:spPr>
          <a:xfrm>
            <a:off x="3084763" y="238975"/>
            <a:ext cx="378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EEG Channels During Visual Stimulus</a:t>
            </a:r>
            <a:endParaRPr b="1"/>
          </a:p>
        </p:txBody>
      </p:sp>
      <p:sp>
        <p:nvSpPr>
          <p:cNvPr id="130" name="Google Shape;130;p24"/>
          <p:cNvSpPr txBox="1"/>
          <p:nvPr/>
        </p:nvSpPr>
        <p:spPr>
          <a:xfrm>
            <a:off x="6450825" y="1424025"/>
            <a:ext cx="2539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Why do the recordings look so correlated?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do they do with all of this redundant information?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/>
        </p:nvSpPr>
        <p:spPr>
          <a:xfrm>
            <a:off x="1478750" y="260400"/>
            <a:ext cx="6708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Independent Component Analysis (ICA) and The Cocktail Party Problem</a:t>
            </a:r>
            <a:endParaRPr b="1"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700" y="767750"/>
            <a:ext cx="6582591" cy="41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/>
        </p:nvSpPr>
        <p:spPr>
          <a:xfrm>
            <a:off x="3611175" y="2882500"/>
            <a:ext cx="1028700" cy="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5"/>
          <p:cNvSpPr txBox="1"/>
          <p:nvPr/>
        </p:nvSpPr>
        <p:spPr>
          <a:xfrm>
            <a:off x="6429400" y="4607150"/>
            <a:ext cx="2496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D. Lubo-Robles et al. 2018</a:t>
            </a:r>
            <a:endParaRPr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/>
        </p:nvSpPr>
        <p:spPr>
          <a:xfrm>
            <a:off x="1478750" y="260400"/>
            <a:ext cx="6708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Independent Component Analysis (ICA) and The Cocktail Party Problem</a:t>
            </a:r>
            <a:endParaRPr b="1"/>
          </a:p>
        </p:txBody>
      </p:sp>
      <p:pic>
        <p:nvPicPr>
          <p:cNvPr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8047" y="1239250"/>
            <a:ext cx="4496675" cy="285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3611175" y="2882500"/>
            <a:ext cx="1028700" cy="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6"/>
          <p:cNvSpPr txBox="1"/>
          <p:nvPr/>
        </p:nvSpPr>
        <p:spPr>
          <a:xfrm>
            <a:off x="548425" y="1466075"/>
            <a:ext cx="30627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case: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 1, 2   =  independent brain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processes </a:t>
            </a:r>
            <a:endParaRPr/>
          </a:p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mixtures 1, 2  =  EEGs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/>
        </p:nvSpPr>
        <p:spPr>
          <a:xfrm>
            <a:off x="2787900" y="335400"/>
            <a:ext cx="356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Independent Component Analysis (ICA)</a:t>
            </a:r>
            <a:endParaRPr b="1"/>
          </a:p>
        </p:txBody>
      </p:sp>
      <p:pic>
        <p:nvPicPr>
          <p:cNvPr id="152" name="Google Shape;1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9150" y="942950"/>
            <a:ext cx="820050" cy="22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0550" y="992025"/>
            <a:ext cx="820050" cy="210427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p27"/>
          <p:cNvCxnSpPr>
            <a:stCxn id="152" idx="3"/>
            <a:endCxn id="153" idx="1"/>
          </p:cNvCxnSpPr>
          <p:nvPr/>
        </p:nvCxnSpPr>
        <p:spPr>
          <a:xfrm>
            <a:off x="3319200" y="2044175"/>
            <a:ext cx="254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5" name="Google Shape;155;p27"/>
          <p:cNvSpPr txBox="1"/>
          <p:nvPr/>
        </p:nvSpPr>
        <p:spPr>
          <a:xfrm>
            <a:off x="3659875" y="1564450"/>
            <a:ext cx="186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Unmixing Matrix (</a:t>
            </a:r>
            <a:r>
              <a:rPr lang="en" b="1"/>
              <a:t>W</a:t>
            </a:r>
            <a:r>
              <a:rPr lang="en"/>
              <a:t>)</a:t>
            </a:r>
            <a:endParaRPr/>
          </a:p>
        </p:txBody>
      </p:sp>
      <p:sp>
        <p:nvSpPr>
          <p:cNvPr id="156" name="Google Shape;156;p27"/>
          <p:cNvSpPr txBox="1"/>
          <p:nvPr/>
        </p:nvSpPr>
        <p:spPr>
          <a:xfrm>
            <a:off x="932275" y="1520813"/>
            <a:ext cx="12645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space of the observed data (EEGs)</a:t>
            </a:r>
            <a:endParaRPr/>
          </a:p>
        </p:txBody>
      </p:sp>
      <p:sp>
        <p:nvSpPr>
          <p:cNvPr id="157" name="Google Shape;157;p27"/>
          <p:cNvSpPr txBox="1"/>
          <p:nvPr/>
        </p:nvSpPr>
        <p:spPr>
          <a:xfrm>
            <a:off x="6982925" y="1520825"/>
            <a:ext cx="1536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space of the independent sources (brain processes)</a:t>
            </a:r>
            <a:endParaRPr/>
          </a:p>
        </p:txBody>
      </p:sp>
      <p:sp>
        <p:nvSpPr>
          <p:cNvPr id="158" name="Google Shape;158;p27"/>
          <p:cNvSpPr txBox="1"/>
          <p:nvPr/>
        </p:nvSpPr>
        <p:spPr>
          <a:xfrm>
            <a:off x="1523475" y="3707600"/>
            <a:ext cx="6461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Assumes all source features in </a:t>
            </a:r>
            <a:r>
              <a:rPr lang="en" b="1"/>
              <a:t>s</a:t>
            </a:r>
            <a:r>
              <a:rPr lang="en"/>
              <a:t> are independent.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Requires at least as many microphones as talkers: len(</a:t>
            </a:r>
            <a:r>
              <a:rPr lang="en" b="1"/>
              <a:t>x</a:t>
            </a:r>
            <a:r>
              <a:rPr lang="en"/>
              <a:t>) &gt;= len(</a:t>
            </a:r>
            <a:r>
              <a:rPr lang="en" b="1"/>
              <a:t>s</a:t>
            </a:r>
            <a:r>
              <a:rPr lang="en"/>
              <a:t>)</a:t>
            </a:r>
            <a:endParaRPr/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0363" y="2571750"/>
            <a:ext cx="1479025" cy="70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/>
        </p:nvSpPr>
        <p:spPr>
          <a:xfrm>
            <a:off x="2787900" y="335400"/>
            <a:ext cx="356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Independent Component Analysis (ICA)</a:t>
            </a:r>
            <a:endParaRPr b="1"/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9150" y="942950"/>
            <a:ext cx="820050" cy="22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0550" y="992025"/>
            <a:ext cx="820050" cy="210427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7" name="Google Shape;167;p28"/>
          <p:cNvCxnSpPr>
            <a:stCxn id="165" idx="3"/>
            <a:endCxn id="166" idx="1"/>
          </p:cNvCxnSpPr>
          <p:nvPr/>
        </p:nvCxnSpPr>
        <p:spPr>
          <a:xfrm>
            <a:off x="3319200" y="2044175"/>
            <a:ext cx="254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8" name="Google Shape;168;p28"/>
          <p:cNvSpPr txBox="1"/>
          <p:nvPr/>
        </p:nvSpPr>
        <p:spPr>
          <a:xfrm>
            <a:off x="3659875" y="1564450"/>
            <a:ext cx="186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Unmixing Matrix (</a:t>
            </a:r>
            <a:r>
              <a:rPr lang="en" b="1"/>
              <a:t>W</a:t>
            </a:r>
            <a:r>
              <a:rPr lang="en"/>
              <a:t>)</a:t>
            </a:r>
            <a:endParaRPr/>
          </a:p>
        </p:txBody>
      </p:sp>
      <p:sp>
        <p:nvSpPr>
          <p:cNvPr id="169" name="Google Shape;169;p28"/>
          <p:cNvSpPr txBox="1"/>
          <p:nvPr/>
        </p:nvSpPr>
        <p:spPr>
          <a:xfrm>
            <a:off x="932275" y="1520813"/>
            <a:ext cx="12645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space of the observed data (EEGs)</a:t>
            </a:r>
            <a:endParaRPr/>
          </a:p>
        </p:txBody>
      </p:sp>
      <p:sp>
        <p:nvSpPr>
          <p:cNvPr id="170" name="Google Shape;170;p28"/>
          <p:cNvSpPr txBox="1"/>
          <p:nvPr/>
        </p:nvSpPr>
        <p:spPr>
          <a:xfrm>
            <a:off x="6982925" y="1520825"/>
            <a:ext cx="15681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space of the independent sources (brain processes)</a:t>
            </a:r>
            <a:endParaRPr/>
          </a:p>
        </p:txBody>
      </p:sp>
      <p:sp>
        <p:nvSpPr>
          <p:cNvPr id="171" name="Google Shape;171;p28"/>
          <p:cNvSpPr txBox="1"/>
          <p:nvPr/>
        </p:nvSpPr>
        <p:spPr>
          <a:xfrm>
            <a:off x="1275150" y="3275675"/>
            <a:ext cx="71793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Infomax algorithm is used to compute the independent sources.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W</a:t>
            </a:r>
            <a:r>
              <a:rPr lang="en"/>
              <a:t> is determined by minimizing the mutual information between components in </a:t>
            </a:r>
            <a:r>
              <a:rPr lang="en" b="1"/>
              <a:t>s</a:t>
            </a:r>
            <a:r>
              <a:rPr lang="en"/>
              <a:t>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makes the new features as “independent” as possible.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ICA does not identify the number of sources or their amplitudes.</a:t>
            </a:r>
            <a:endParaRPr/>
          </a:p>
        </p:txBody>
      </p:sp>
      <p:pic>
        <p:nvPicPr>
          <p:cNvPr id="172" name="Google Shape;17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0350" y="2571750"/>
            <a:ext cx="1479025" cy="70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/>
          <p:nvPr/>
        </p:nvSpPr>
        <p:spPr>
          <a:xfrm>
            <a:off x="2027100" y="271100"/>
            <a:ext cx="50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Before and After Independent Component Analysis (ICA)</a:t>
            </a:r>
            <a:endParaRPr b="1"/>
          </a:p>
        </p:txBody>
      </p:sp>
      <p:sp>
        <p:nvSpPr>
          <p:cNvPr id="178" name="Google Shape;178;p29"/>
          <p:cNvSpPr txBox="1"/>
          <p:nvPr/>
        </p:nvSpPr>
        <p:spPr>
          <a:xfrm>
            <a:off x="3611175" y="2882500"/>
            <a:ext cx="1028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9" name="Google Shape;1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886" y="1000550"/>
            <a:ext cx="4164563" cy="247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875" y="946975"/>
            <a:ext cx="4123031" cy="247382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9"/>
          <p:cNvSpPr txBox="1"/>
          <p:nvPr/>
        </p:nvSpPr>
        <p:spPr>
          <a:xfrm>
            <a:off x="1117950" y="3621475"/>
            <a:ext cx="69081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Some of the independent components (IC) may be isolated measurements of the brain activity of interest.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Other ICs may just be “noise” from other electrical activity in the brain/heart/muscles, not relevant to the experiment. [and 60Hz line noise from electronics!]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/>
        </p:nvSpPr>
        <p:spPr>
          <a:xfrm>
            <a:off x="3152250" y="332550"/>
            <a:ext cx="283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Support-Vector Machine (SVM)</a:t>
            </a:r>
            <a:endParaRPr b="1"/>
          </a:p>
        </p:txBody>
      </p:sp>
      <p:sp>
        <p:nvSpPr>
          <p:cNvPr id="187" name="Google Shape;187;p30"/>
          <p:cNvSpPr txBox="1"/>
          <p:nvPr/>
        </p:nvSpPr>
        <p:spPr>
          <a:xfrm>
            <a:off x="1124425" y="1188075"/>
            <a:ext cx="35685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Supervised learning for classification and regression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Non-probabilistic, linear, binary classifier (in most basic form)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Finds p-1 dimensional hyperplane which divides N points with p features according to their classifications</a:t>
            </a:r>
            <a:endParaRPr/>
          </a:p>
        </p:txBody>
      </p:sp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3675" y="1188075"/>
            <a:ext cx="3507750" cy="303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138" y="644000"/>
            <a:ext cx="3177674" cy="3087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7875" y="566200"/>
            <a:ext cx="3097893" cy="316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9075" y="3777674"/>
            <a:ext cx="3581400" cy="1123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1"/>
          <p:cNvSpPr txBox="1"/>
          <p:nvPr/>
        </p:nvSpPr>
        <p:spPr>
          <a:xfrm>
            <a:off x="3110700" y="332550"/>
            <a:ext cx="292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SVM Hard Margin Cost Function</a:t>
            </a:r>
            <a:endParaRPr b="1"/>
          </a:p>
        </p:txBody>
      </p:sp>
      <p:pic>
        <p:nvPicPr>
          <p:cNvPr id="197" name="Google Shape;197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37475" y="3925313"/>
            <a:ext cx="3333750" cy="8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/>
        </p:nvSpPr>
        <p:spPr>
          <a:xfrm>
            <a:off x="3110700" y="332550"/>
            <a:ext cx="292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SVM Soft Margin Cost Function</a:t>
            </a:r>
            <a:endParaRPr b="1"/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100" y="1200375"/>
            <a:ext cx="2828149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 txBox="1"/>
          <p:nvPr/>
        </p:nvSpPr>
        <p:spPr>
          <a:xfrm>
            <a:off x="4057625" y="2100150"/>
            <a:ext cx="40839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No longer require every point to lie on the correct side of the decision boundary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The value of ξ corresponds to how extremely the boundary is violated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C is a parameter which must be fixed somehow </a:t>
            </a:r>
            <a:endParaRPr/>
          </a:p>
        </p:txBody>
      </p:sp>
      <p:pic>
        <p:nvPicPr>
          <p:cNvPr id="205" name="Google Shape;20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650" y="1739075"/>
            <a:ext cx="2155200" cy="294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020151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5826" y="753200"/>
            <a:ext cx="3666650" cy="2952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/>
        </p:nvSpPr>
        <p:spPr>
          <a:xfrm>
            <a:off x="3168000" y="332538"/>
            <a:ext cx="280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Dual Problem and Kernel Trick</a:t>
            </a:r>
            <a:endParaRPr b="1"/>
          </a:p>
        </p:txBody>
      </p:sp>
      <p:pic>
        <p:nvPicPr>
          <p:cNvPr id="211" name="Google Shape;21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5125" y="1072825"/>
            <a:ext cx="2619375" cy="962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2" name="Google Shape;212;p33"/>
          <p:cNvCxnSpPr/>
          <p:nvPr/>
        </p:nvCxnSpPr>
        <p:spPr>
          <a:xfrm rot="10800000">
            <a:off x="4010425" y="1251125"/>
            <a:ext cx="889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3" name="Google Shape;213;p33"/>
          <p:cNvCxnSpPr/>
          <p:nvPr/>
        </p:nvCxnSpPr>
        <p:spPr>
          <a:xfrm rot="10800000">
            <a:off x="4010425" y="1751075"/>
            <a:ext cx="889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4" name="Google Shape;214;p33"/>
          <p:cNvSpPr txBox="1"/>
          <p:nvPr/>
        </p:nvSpPr>
        <p:spPr>
          <a:xfrm>
            <a:off x="5053150" y="1072825"/>
            <a:ext cx="400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Minimize wrt w,b and maximize wrt α</a:t>
            </a:r>
            <a:endParaRPr/>
          </a:p>
        </p:txBody>
      </p:sp>
      <p:sp>
        <p:nvSpPr>
          <p:cNvPr id="215" name="Google Shape;215;p33"/>
          <p:cNvSpPr txBox="1"/>
          <p:nvPr/>
        </p:nvSpPr>
        <p:spPr>
          <a:xfrm>
            <a:off x="5087900" y="1550975"/>
            <a:ext cx="4003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setting partial derivatives wrt w, b equal to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zero</a:t>
            </a:r>
            <a:endParaRPr/>
          </a:p>
        </p:txBody>
      </p:sp>
      <p:pic>
        <p:nvPicPr>
          <p:cNvPr id="216" name="Google Shape;21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3900" y="2166575"/>
            <a:ext cx="168592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225" y="2604575"/>
            <a:ext cx="5367250" cy="230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21225" y="3464775"/>
            <a:ext cx="2295525" cy="46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/>
        </p:nvSpPr>
        <p:spPr>
          <a:xfrm>
            <a:off x="3547200" y="332550"/>
            <a:ext cx="2049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Radial Basis Function</a:t>
            </a:r>
            <a:endParaRPr b="1"/>
          </a:p>
        </p:txBody>
      </p:sp>
      <p:pic>
        <p:nvPicPr>
          <p:cNvPr id="224" name="Google Shape;2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9800" y="1077375"/>
            <a:ext cx="4239500" cy="317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2050" y="1380450"/>
            <a:ext cx="2247900" cy="21907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4"/>
          <p:cNvSpPr txBox="1"/>
          <p:nvPr/>
        </p:nvSpPr>
        <p:spPr>
          <a:xfrm>
            <a:off x="717025" y="1862825"/>
            <a:ext cx="29643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Acts as a similarity measure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Used in a wide variety of applications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Introduces new parameter γ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/>
        </p:nvSpPr>
        <p:spPr>
          <a:xfrm>
            <a:off x="3547200" y="332550"/>
            <a:ext cx="2049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Radial Basis Function</a:t>
            </a:r>
            <a:endParaRPr b="1"/>
          </a:p>
        </p:txBody>
      </p:sp>
      <p:pic>
        <p:nvPicPr>
          <p:cNvPr id="232" name="Google Shape;23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688400"/>
            <a:ext cx="3200400" cy="24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0600" y="688395"/>
            <a:ext cx="3200400" cy="24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3000" y="2832354"/>
            <a:ext cx="3200400" cy="2404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0600" y="2832354"/>
            <a:ext cx="3200400" cy="2404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/>
          <p:nvPr/>
        </p:nvSpPr>
        <p:spPr>
          <a:xfrm>
            <a:off x="3046350" y="332538"/>
            <a:ext cx="305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Application of SVMs to EEG Data</a:t>
            </a:r>
            <a:endParaRPr b="1"/>
          </a:p>
        </p:txBody>
      </p:sp>
      <p:sp>
        <p:nvSpPr>
          <p:cNvPr id="241" name="Google Shape;241;p36"/>
          <p:cNvSpPr/>
          <p:nvPr/>
        </p:nvSpPr>
        <p:spPr>
          <a:xfrm>
            <a:off x="248550" y="1684600"/>
            <a:ext cx="1001100" cy="531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EEG Data</a:t>
            </a:r>
            <a:endParaRPr/>
          </a:p>
        </p:txBody>
      </p:sp>
      <p:sp>
        <p:nvSpPr>
          <p:cNvPr id="242" name="Google Shape;242;p36"/>
          <p:cNvSpPr/>
          <p:nvPr/>
        </p:nvSpPr>
        <p:spPr>
          <a:xfrm>
            <a:off x="3783875" y="1684600"/>
            <a:ext cx="1001100" cy="531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</a:t>
            </a:r>
            <a:endParaRPr/>
          </a:p>
        </p:txBody>
      </p:sp>
      <p:sp>
        <p:nvSpPr>
          <p:cNvPr id="243" name="Google Shape;243;p36"/>
          <p:cNvSpPr/>
          <p:nvPr/>
        </p:nvSpPr>
        <p:spPr>
          <a:xfrm>
            <a:off x="1995800" y="2305950"/>
            <a:ext cx="1001100" cy="531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ICA</a:t>
            </a:r>
            <a:endParaRPr/>
          </a:p>
        </p:txBody>
      </p:sp>
      <p:cxnSp>
        <p:nvCxnSpPr>
          <p:cNvPr id="244" name="Google Shape;244;p36"/>
          <p:cNvCxnSpPr>
            <a:stCxn id="241" idx="3"/>
            <a:endCxn id="243" idx="1"/>
          </p:cNvCxnSpPr>
          <p:nvPr/>
        </p:nvCxnSpPr>
        <p:spPr>
          <a:xfrm>
            <a:off x="1249650" y="1950400"/>
            <a:ext cx="746100" cy="62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5" name="Google Shape;245;p36"/>
          <p:cNvCxnSpPr>
            <a:stCxn id="241" idx="3"/>
            <a:endCxn id="242" idx="1"/>
          </p:cNvCxnSpPr>
          <p:nvPr/>
        </p:nvCxnSpPr>
        <p:spPr>
          <a:xfrm>
            <a:off x="1249650" y="1950400"/>
            <a:ext cx="253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6" name="Google Shape;246;p36"/>
          <p:cNvCxnSpPr>
            <a:stCxn id="243" idx="3"/>
            <a:endCxn id="242" idx="1"/>
          </p:cNvCxnSpPr>
          <p:nvPr/>
        </p:nvCxnSpPr>
        <p:spPr>
          <a:xfrm rot="10800000" flipH="1">
            <a:off x="2996900" y="1950450"/>
            <a:ext cx="786900" cy="62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7" name="Google Shape;247;p36"/>
          <p:cNvSpPr/>
          <p:nvPr/>
        </p:nvSpPr>
        <p:spPr>
          <a:xfrm>
            <a:off x="6353250" y="1684600"/>
            <a:ext cx="1001100" cy="531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</a:t>
            </a:r>
            <a:endParaRPr/>
          </a:p>
        </p:txBody>
      </p:sp>
      <p:cxnSp>
        <p:nvCxnSpPr>
          <p:cNvPr id="248" name="Google Shape;248;p36"/>
          <p:cNvCxnSpPr>
            <a:stCxn id="242" idx="3"/>
            <a:endCxn id="247" idx="1"/>
          </p:cNvCxnSpPr>
          <p:nvPr/>
        </p:nvCxnSpPr>
        <p:spPr>
          <a:xfrm>
            <a:off x="4784975" y="1950400"/>
            <a:ext cx="1568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9" name="Google Shape;249;p36"/>
          <p:cNvCxnSpPr/>
          <p:nvPr/>
        </p:nvCxnSpPr>
        <p:spPr>
          <a:xfrm rot="-5400000" flipH="1">
            <a:off x="4287400" y="2243800"/>
            <a:ext cx="662700" cy="662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36"/>
          <p:cNvSpPr/>
          <p:nvPr/>
        </p:nvSpPr>
        <p:spPr>
          <a:xfrm>
            <a:off x="3815850" y="2934100"/>
            <a:ext cx="2281800" cy="174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Divide data into 50 one vs all classifiers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Use libSVM gridsearch to set C and γ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Apply RBF kernel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Find values of α which maximize dual Lagrangian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/>
          <p:nvPr/>
        </p:nvSpPr>
        <p:spPr>
          <a:xfrm>
            <a:off x="1909350" y="0"/>
            <a:ext cx="53253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Conclusions</a:t>
            </a:r>
            <a:endParaRPr/>
          </a:p>
        </p:txBody>
      </p:sp>
      <p:sp>
        <p:nvSpPr>
          <p:cNvPr id="256" name="Google Shape;256;p37"/>
          <p:cNvSpPr txBox="1"/>
          <p:nvPr/>
        </p:nvSpPr>
        <p:spPr>
          <a:xfrm>
            <a:off x="178900" y="1248175"/>
            <a:ext cx="59265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- able to correctly classify object present/object absent scenarios with 87% accuracy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- IC performed better than individual EEG channels</a:t>
            </a:r>
            <a:endParaRPr sz="3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dk1"/>
              </a:solidFill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3976" y="300600"/>
            <a:ext cx="2650550" cy="484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8"/>
          <p:cNvSpPr txBox="1"/>
          <p:nvPr/>
        </p:nvSpPr>
        <p:spPr>
          <a:xfrm>
            <a:off x="1909350" y="0"/>
            <a:ext cx="53253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Conclusions</a:t>
            </a:r>
            <a:endParaRPr/>
          </a:p>
        </p:txBody>
      </p:sp>
      <p:pic>
        <p:nvPicPr>
          <p:cNvPr id="263" name="Google Shape;263;p38"/>
          <p:cNvPicPr preferRelativeResize="0"/>
          <p:nvPr/>
        </p:nvPicPr>
        <p:blipFill rotWithShape="1">
          <a:blip r:embed="rId3">
            <a:alphaModFix/>
          </a:blip>
          <a:srcRect l="14580" t="25063" r="50696" b="20967"/>
          <a:stretch/>
        </p:blipFill>
        <p:spPr>
          <a:xfrm>
            <a:off x="559300" y="1209925"/>
            <a:ext cx="3913549" cy="3308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8"/>
          <p:cNvSpPr txBox="1"/>
          <p:nvPr/>
        </p:nvSpPr>
        <p:spPr>
          <a:xfrm>
            <a:off x="4962000" y="1386638"/>
            <a:ext cx="41820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- single selected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channel inputs were better for classifying data than using all of the EEG signals/all of the ICs</a:t>
            </a:r>
            <a:endParaRPr sz="3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225" y="347415"/>
            <a:ext cx="8946776" cy="4448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/>
        </p:nvSpPr>
        <p:spPr>
          <a:xfrm>
            <a:off x="914850" y="487925"/>
            <a:ext cx="3903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Slides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55368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225" y="779925"/>
            <a:ext cx="8620125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75" y="760575"/>
            <a:ext cx="6357325" cy="38144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542125" y="162650"/>
            <a:ext cx="734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Single time trace of voltage signal at particular surface scalp locations</a:t>
            </a:r>
            <a:endParaRPr b="1"/>
          </a:p>
        </p:txBody>
      </p:sp>
      <p:sp>
        <p:nvSpPr>
          <p:cNvPr id="70" name="Google Shape;70;p15"/>
          <p:cNvSpPr txBox="1"/>
          <p:nvPr/>
        </p:nvSpPr>
        <p:spPr>
          <a:xfrm>
            <a:off x="6403400" y="760575"/>
            <a:ext cx="2539500" cy="40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Different stim presented in a sequence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Continuous brain signal can be broken up into “trials,” all starting at t=0 of stim presented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can focus analysis on particular “channel” location that has largest SNR for a given brain phenomenon we care about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Visual task uses neurons in back of the brain  (occipital cortex)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311725" y="4655550"/>
            <a:ext cx="4662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Lenartowicz et al. </a:t>
            </a:r>
            <a:r>
              <a:rPr lang="en" sz="1000" i="1"/>
              <a:t>J Cog Neuro</a:t>
            </a:r>
            <a:r>
              <a:rPr lang="en" sz="1000"/>
              <a:t> (2014)</a:t>
            </a:r>
            <a:endParaRPr sz="1000"/>
          </a:p>
        </p:txBody>
      </p:sp>
      <p:sp>
        <p:nvSpPr>
          <p:cNvPr id="76" name="Google Shape;76;p16"/>
          <p:cNvSpPr txBox="1"/>
          <p:nvPr/>
        </p:nvSpPr>
        <p:spPr>
          <a:xfrm>
            <a:off x="5285850" y="1249163"/>
            <a:ext cx="35148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we AVERAGE many trials, we can reduce increase SNR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But only capture truly time-locked signal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Different tasks can have different time-locked brain response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 b="1">
                <a:solidFill>
                  <a:srgbClr val="FF0000"/>
                </a:solidFill>
              </a:rPr>
              <a:t>But averaging can remove some real signal (consider averaging time-points of ocean waves)</a:t>
            </a:r>
            <a:endParaRPr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 b="1">
                <a:solidFill>
                  <a:srgbClr val="FF0000"/>
                </a:solidFill>
              </a:rPr>
              <a:t>NO WAVES (unless perfectly time-locked)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778375"/>
            <a:ext cx="4513274" cy="389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/>
        </p:nvSpPr>
        <p:spPr>
          <a:xfrm>
            <a:off x="311725" y="4655550"/>
            <a:ext cx="4662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http://passyworldofmathematics.com/mathematics-of-ocean-waves-and-surfing/</a:t>
            </a:r>
            <a:endParaRPr sz="1000"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075" y="1456975"/>
            <a:ext cx="4621599" cy="30109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5285850" y="1249163"/>
            <a:ext cx="35148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we AVERAGE many trials, we can reduce increase SNR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But only capture truly time-locked signal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Different tasks can have different time-locked brain response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 b="1">
                <a:solidFill>
                  <a:srgbClr val="FF0000"/>
                </a:solidFill>
              </a:rPr>
              <a:t>But averaging can remove some real signal (consider averaging time-points of ocean waves)</a:t>
            </a:r>
            <a:endParaRPr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 b="1">
                <a:solidFill>
                  <a:srgbClr val="FF0000"/>
                </a:solidFill>
              </a:rPr>
              <a:t>NO WAVES (unless perfectly time-locked)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515025" y="359175"/>
            <a:ext cx="723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Averaging removes any signal that is NOT perfectly time-locked to trial start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311725" y="4655550"/>
            <a:ext cx="4662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Lenartowicz et al. </a:t>
            </a:r>
            <a:r>
              <a:rPr lang="en" sz="1000" i="1"/>
              <a:t>J Cog Neuro</a:t>
            </a:r>
            <a:r>
              <a:rPr lang="en" sz="1000"/>
              <a:t> (2014)</a:t>
            </a:r>
            <a:endParaRPr sz="1000"/>
          </a:p>
        </p:txBody>
      </p:sp>
      <p:sp>
        <p:nvSpPr>
          <p:cNvPr id="91" name="Google Shape;91;p18"/>
          <p:cNvSpPr txBox="1"/>
          <p:nvPr/>
        </p:nvSpPr>
        <p:spPr>
          <a:xfrm>
            <a:off x="5285850" y="1249163"/>
            <a:ext cx="35148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we AVERAGE many trials, we can reduce increase SNR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But only capture truly time-locked signal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Different tasks can have different time-locked brain response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 b="1">
                <a:solidFill>
                  <a:srgbClr val="FF0000"/>
                </a:solidFill>
              </a:rPr>
              <a:t>But averaging can remove some real signal (consider averaging time-points of ocean waves)</a:t>
            </a:r>
            <a:endParaRPr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 b="1">
                <a:solidFill>
                  <a:srgbClr val="FF0000"/>
                </a:solidFill>
              </a:rPr>
              <a:t>NO WAVES (unless perfectly time-locked)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778375"/>
            <a:ext cx="4513274" cy="389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75" y="760575"/>
            <a:ext cx="6357325" cy="38144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6403400" y="760575"/>
            <a:ext cx="2539500" cy="40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Break signal up into many trials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KEEP each trial separate, as an independent measurement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 Machine Learning (SVM) to categorize signatures that are common across different trials of the same type.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BOTTLE and ASPARAGUS are both OBJECT VISUAL stim</a:t>
            </a:r>
            <a:endParaRPr/>
          </a:p>
        </p:txBody>
      </p:sp>
      <p:sp>
        <p:nvSpPr>
          <p:cNvPr id="99" name="Google Shape;99;p19"/>
          <p:cNvSpPr txBox="1"/>
          <p:nvPr/>
        </p:nvSpPr>
        <p:spPr>
          <a:xfrm>
            <a:off x="573750" y="182975"/>
            <a:ext cx="7996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Measure brain signal voltages and analyze </a:t>
            </a:r>
            <a:r>
              <a:rPr lang="en" b="1">
                <a:solidFill>
                  <a:srgbClr val="FF0000"/>
                </a:solidFill>
              </a:rPr>
              <a:t>INDIVIDUAL TRIALS</a:t>
            </a:r>
            <a:r>
              <a:rPr lang="en" b="1"/>
              <a:t> for common signal</a:t>
            </a:r>
            <a:endParaRPr b="1"/>
          </a:p>
        </p:txBody>
      </p:sp>
      <p:sp>
        <p:nvSpPr>
          <p:cNvPr id="100" name="Google Shape;100;p19"/>
          <p:cNvSpPr/>
          <p:nvPr/>
        </p:nvSpPr>
        <p:spPr>
          <a:xfrm>
            <a:off x="792875" y="2758100"/>
            <a:ext cx="5204400" cy="4002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0616" y="968325"/>
            <a:ext cx="5830984" cy="337554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/>
        </p:nvSpPr>
        <p:spPr>
          <a:xfrm>
            <a:off x="573750" y="182975"/>
            <a:ext cx="7996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Measure brain signal voltages and analyze </a:t>
            </a:r>
            <a:r>
              <a:rPr lang="en" b="1">
                <a:solidFill>
                  <a:srgbClr val="FF0000"/>
                </a:solidFill>
              </a:rPr>
              <a:t>INDIVIDUAL TRIALS</a:t>
            </a:r>
            <a:r>
              <a:rPr lang="en" b="1"/>
              <a:t> for common signal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855816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0616" y="968325"/>
            <a:ext cx="5830984" cy="33755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918</Words>
  <Application>Microsoft Office PowerPoint</Application>
  <PresentationFormat>On-screen Show (16:9)</PresentationFormat>
  <Paragraphs>132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1" baseType="lpstr">
      <vt:lpstr>Arial</vt:lpstr>
      <vt:lpstr>Simple Light</vt:lpstr>
      <vt:lpstr>Single-trial classification of EEG in a visual object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Single-trial classification of EEG in a visual object task</dc:title>
  <dc:creator>Justin</dc:creator>
  <cp:lastModifiedBy>Justin</cp:lastModifiedBy>
  <cp:revision>2</cp:revision>
  <dcterms:modified xsi:type="dcterms:W3CDTF">2021-02-16T23:10:05Z</dcterms:modified>
</cp:coreProperties>
</file>